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4BE5A0-90ED-4BAA-8944-256E7D696A06}">
  <a:tblStyle styleId="{0C4BE5A0-90ED-4BAA-8944-256E7D696A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Lipika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8f7aba48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8f7aba48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summya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912cec0c1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912cec0c1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ithamar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92e9e3f9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92e9e3f9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ithamar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912cec0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912cec0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ithamar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920358e9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920358e9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ithamar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912cec0c1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912cec0c1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ithamar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8f7aba48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8f7aba48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Priya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912cec0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912cec0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Summya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6f226d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6f226d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Lipika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6f226d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6f226d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Summya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8e0384fc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8e0384fc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8e0384f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8e0384f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Priya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he Kaggle data base which had a csv on Natural Disasters in the US from 1953 - 2017. Data broken out monthly as well by county level.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Zillow database has data from 1996 to current, month on month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Property tax data had inconsistency over the column names and sheet format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8e0384f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8e0384f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6f226dc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6f226d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8e0384f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8e0384f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8f7aba48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8f7aba4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7.png"/><Relationship Id="rId5" Type="http://schemas.openxmlformats.org/officeDocument/2006/relationships/hyperlink" Target="http://localhost:8888/view/Outputs/housing_values_interactive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1.jpg"/><Relationship Id="rId5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27.jpg"/><Relationship Id="rId5" Type="http://schemas.openxmlformats.org/officeDocument/2006/relationships/image" Target="../media/image23.jpg"/><Relationship Id="rId6" Type="http://schemas.openxmlformats.org/officeDocument/2006/relationships/image" Target="../media/image28.jpg"/><Relationship Id="rId7" Type="http://schemas.openxmlformats.org/officeDocument/2006/relationships/image" Target="../media/image24.jpg"/><Relationship Id="rId8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fema/federal-disasters?select=database.csv" TargetMode="External"/><Relationship Id="rId4" Type="http://schemas.openxmlformats.org/officeDocument/2006/relationships/hyperlink" Target="https://www.zillow.com/research/data/" TargetMode="External"/><Relationship Id="rId5" Type="http://schemas.openxmlformats.org/officeDocument/2006/relationships/hyperlink" Target="https://www.nj.gov/dca/divisions/dlgs/resources/property_tax.html" TargetMode="External"/><Relationship Id="rId6" Type="http://schemas.openxmlformats.org/officeDocument/2006/relationships/hyperlink" Target="https://www.realtor.com/research/data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5.jp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://localhost:8888/view/Outputs/MO_disaster_breakdown.html" TargetMode="External"/><Relationship Id="rId10" Type="http://schemas.openxmlformats.org/officeDocument/2006/relationships/hyperlink" Target="http://localhost:8889/view/Outputs/TX_disaster_breakdown.html" TargetMode="External"/><Relationship Id="rId13" Type="http://schemas.openxmlformats.org/officeDocument/2006/relationships/hyperlink" Target="http://localhost:8888/view/Outputs/AL_disaster_breakdown.html" TargetMode="External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localhost:8889/view/Outputs/US_map_number_disasters.html" TargetMode="External"/><Relationship Id="rId4" Type="http://schemas.openxmlformats.org/officeDocument/2006/relationships/hyperlink" Target="http://localhost:8889/view/Outputs/US_map_number_disasters.html" TargetMode="External"/><Relationship Id="rId9" Type="http://schemas.openxmlformats.org/officeDocument/2006/relationships/image" Target="../media/image18.png"/><Relationship Id="rId15" Type="http://schemas.openxmlformats.org/officeDocument/2006/relationships/hyperlink" Target="http://localhost:8888/view/Outputs/AL_disaster_breakdown.html" TargetMode="External"/><Relationship Id="rId14" Type="http://schemas.openxmlformats.org/officeDocument/2006/relationships/image" Target="../media/image5.png"/><Relationship Id="rId17" Type="http://schemas.openxmlformats.org/officeDocument/2006/relationships/hyperlink" Target="http://localhost:8889/view/Outputs/NJ_disaster_breakdown.html" TargetMode="External"/><Relationship Id="rId16" Type="http://schemas.openxmlformats.org/officeDocument/2006/relationships/hyperlink" Target="http://localhost:8888/view/Outputs/MO_disaster_breakdown.html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8" Type="http://schemas.openxmlformats.org/officeDocument/2006/relationships/image" Target="../media/image8.png"/><Relationship Id="rId7" Type="http://schemas.openxmlformats.org/officeDocument/2006/relationships/hyperlink" Target="http://localhost:8889/view/Outputs/NJ_disaster_breakdown.html" TargetMode="External"/><Relationship Id="rId8" Type="http://schemas.openxmlformats.org/officeDocument/2006/relationships/hyperlink" Target="http://localhost:8889/view/Outputs/TX_disaster_breakdow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 Property Value Analysis 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Summya, Lipika, Priya, Yash, Ithamar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50825" y="258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are the Disaster Patterns Related to US Property Value?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7" name="Google Shape;157;p22"/>
          <p:cNvSpPr txBox="1"/>
          <p:nvPr/>
        </p:nvSpPr>
        <p:spPr>
          <a:xfrm>
            <a:off x="350825" y="1017800"/>
            <a:ext cx="53652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egardless of disaster pattern  -  states exhibited upward sloping  trendline for their housing values from 2010 - 2017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Noticed a dip in 2012  (recession)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Plotted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average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housing value for each year and concluded that 28 states hit the lowest point in 2012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725" y="782900"/>
            <a:ext cx="3312048" cy="184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4">
            <a:alphaModFix/>
          </a:blip>
          <a:srcRect b="0" l="0" r="21990" t="0"/>
          <a:stretch/>
        </p:blipFill>
        <p:spPr>
          <a:xfrm>
            <a:off x="2222400" y="2626475"/>
            <a:ext cx="6221002" cy="23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4">
            <a:alphaModFix/>
          </a:blip>
          <a:srcRect b="46346" l="77000" r="0" t="0"/>
          <a:stretch/>
        </p:blipFill>
        <p:spPr>
          <a:xfrm>
            <a:off x="425300" y="3354388"/>
            <a:ext cx="1561350" cy="135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303050" y="2710650"/>
            <a:ext cx="16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Average Housing Value per State 2010-2017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/>
        </p:nvSpPr>
        <p:spPr>
          <a:xfrm>
            <a:off x="115575" y="29650"/>
            <a:ext cx="681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Can ‘type of housing’ (and its AVP) tell us Anything or give any more insights on if natural disasters affecting property values?</a:t>
            </a:r>
            <a:endParaRPr b="1" i="1" sz="900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725"/>
            <a:ext cx="4313899" cy="24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800" y="456150"/>
            <a:ext cx="4597200" cy="46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3575"/>
            <a:ext cx="4160400" cy="41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175" y="3438500"/>
            <a:ext cx="2628150" cy="17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115575" y="29650"/>
            <a:ext cx="562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Can type of housing tell us anything of relevance or more insight on housing trends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500" y="0"/>
            <a:ext cx="3438500" cy="3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5" y="169113"/>
            <a:ext cx="4805275" cy="48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325" y="2008975"/>
            <a:ext cx="4114176" cy="308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4825" y="0"/>
            <a:ext cx="4269173" cy="20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200" y="57150"/>
            <a:ext cx="4340802" cy="20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175" y="2265075"/>
            <a:ext cx="3699149" cy="27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3425" y="118025"/>
            <a:ext cx="5025475" cy="50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950" y="0"/>
            <a:ext cx="2681050" cy="26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3400"/>
            <a:ext cx="2595150" cy="25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950" y="2426525"/>
            <a:ext cx="2681050" cy="26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48350"/>
            <a:ext cx="2595150" cy="25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0913" y="-12"/>
            <a:ext cx="2554875" cy="2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0925" y="2317225"/>
            <a:ext cx="2826275" cy="28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38550" y="476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is the Relationship Between Demand Score,Property Tax and market value of property?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/>
        </p:nvSpPr>
        <p:spPr>
          <a:xfrm>
            <a:off x="1065700" y="22054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250" y="1017976"/>
            <a:ext cx="4139575" cy="25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8025"/>
            <a:ext cx="3550590" cy="223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309300" y="1520900"/>
            <a:ext cx="426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Average market value of the house and property tax are not mutually dependent on each other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Property tax rate is calculated based on the assessed value of the property and the township’s requirement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4350550" y="3814775"/>
            <a:ext cx="450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However, the property tax also influences the trend of searching for house [demand score]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Gloucester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county ranks 27th place in US &amp; 1st place in NJ, with demand score of 93% for year 2020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1229875"/>
            <a:ext cx="8520600" cy="20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Reject our hypothesis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Property Values show no direct corr</a:t>
            </a:r>
            <a:r>
              <a:rPr lang="en"/>
              <a:t>elation with Natural Disasters and Property Tax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Demand Score does have a correlation with Property Value. Higher Property Values have Lower Demand Scores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Summary 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Goal: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aim is to </a:t>
            </a:r>
            <a:r>
              <a:rPr lang="en"/>
              <a:t>discover</a:t>
            </a:r>
            <a:r>
              <a:rPr lang="en"/>
              <a:t> how outside </a:t>
            </a:r>
            <a:r>
              <a:rPr lang="en"/>
              <a:t>factors affect the average property value over different states between 2010 - 2020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Summary: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Taking natural disaster,property tax and demand score data to observe any relationship to property values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</a:t>
            </a:r>
            <a:endParaRPr/>
          </a:p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a </a:t>
            </a:r>
            <a:r>
              <a:rPr lang="en"/>
              <a:t>state</a:t>
            </a:r>
            <a:r>
              <a:rPr lang="en"/>
              <a:t> has more </a:t>
            </a:r>
            <a:r>
              <a:rPr lang="en"/>
              <a:t>natural</a:t>
            </a:r>
            <a:r>
              <a:rPr lang="en"/>
              <a:t> disasters in a particular year, then the average property value, property tax and demand for property in that area for that year will be lower compared to other years. </a:t>
            </a:r>
            <a:endParaRPr/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1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967775"/>
            <a:ext cx="8520600" cy="17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the average property values in the US?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the natural disaster patterns in the US?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are </a:t>
            </a:r>
            <a:r>
              <a:rPr lang="en"/>
              <a:t>natural</a:t>
            </a:r>
            <a:r>
              <a:rPr lang="en"/>
              <a:t> disaster patterns related to US property value</a:t>
            </a:r>
            <a:r>
              <a:rPr lang="en"/>
              <a:t> ?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the average property values in the US by house type?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the relationship between demand of a location and property tax?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the correlation between property tax and property value ?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2880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Sources</a:t>
            </a:r>
            <a:endParaRPr sz="2800"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19700" y="3254600"/>
            <a:ext cx="8520600" cy="17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Zillow Housing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NJ State Department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Realtors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 &amp; Exploration 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8520600" cy="3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Exploration 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was to find </a:t>
            </a:r>
            <a:r>
              <a:rPr lang="en"/>
              <a:t>data </a:t>
            </a:r>
            <a:r>
              <a:rPr lang="en"/>
              <a:t>that covered all US states between 2010-2020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Conclusion from findings:  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Noticed tables are labeled differently within same data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 to find consistency of organization (zip code, FIPS,major city)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files dating very far back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Granular</a:t>
            </a:r>
            <a:r>
              <a:rPr lang="en"/>
              <a:t> - organized to county level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Goal for Data Clean Up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Organize files so they all have consistent data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Shortcomings?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</a:t>
            </a:r>
            <a:r>
              <a:rPr lang="en"/>
              <a:t>included all 50 states , years of each data set varied, various files needed to merge (property tax) so not able to retrieve all data sets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 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139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 Clean Up </a:t>
            </a:r>
            <a:endParaRPr sz="2600"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42395" l="0" r="39679" t="20990"/>
          <a:stretch/>
        </p:blipFill>
        <p:spPr>
          <a:xfrm>
            <a:off x="3932150" y="214700"/>
            <a:ext cx="3524126" cy="13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925" y="1067738"/>
            <a:ext cx="2299025" cy="22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550" y="2087437"/>
            <a:ext cx="35337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44981"/>
            <a:ext cx="6137674" cy="587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1280125" y="1949000"/>
            <a:ext cx="637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Visualizations</a:t>
            </a:r>
            <a:endParaRPr b="1" sz="5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Average Property Values in the US?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9325"/>
            <a:ext cx="4112750" cy="311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6716" l="0" r="0" t="0"/>
          <a:stretch/>
        </p:blipFill>
        <p:spPr>
          <a:xfrm>
            <a:off x="4699600" y="1554188"/>
            <a:ext cx="3771900" cy="26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Natural Disaster Patterns in the US?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193500" y="864950"/>
            <a:ext cx="327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US Natural Disasters By State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14330" r="26987" t="14000"/>
          <a:stretch/>
        </p:blipFill>
        <p:spPr>
          <a:xfrm>
            <a:off x="117300" y="1225650"/>
            <a:ext cx="3277149" cy="21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4446" y="1225647"/>
            <a:ext cx="556804" cy="206913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4252063" y="1322138"/>
            <a:ext cx="2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NJ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1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4600" y="3121228"/>
            <a:ext cx="2486325" cy="1174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4252063" y="2827166"/>
            <a:ext cx="2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TX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1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75575" y="3168600"/>
            <a:ext cx="1856724" cy="134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4475" y="1578575"/>
            <a:ext cx="2161747" cy="13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6878488" y="1322138"/>
            <a:ext cx="2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5"/>
              </a:rPr>
              <a:t>AL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975563" y="2827163"/>
            <a:ext cx="2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6"/>
              </a:rPr>
              <a:t>MO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0" name="Google Shape;150;p21"/>
          <p:cNvGraphicFramePr/>
          <p:nvPr/>
        </p:nvGraphicFramePr>
        <p:xfrm>
          <a:off x="193500" y="3329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{0C4BE5A0-90ED-4BAA-8944-256E7D696A06}</a:tableStyleId>
              </a:tblPr>
              <a:tblGrid>
                <a:gridCol w="1280900"/>
                <a:gridCol w="1280900"/>
              </a:tblGrid>
              <a:tr h="33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Top 5 States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Bottom </a:t>
                      </a:r>
                      <a:r>
                        <a:rPr lang="en" sz="1200"/>
                        <a:t>5 States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12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TX            493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KY            387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MO           345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OK            309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IA              302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RI             25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UT            24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ME            24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WY           23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highlight>
                            <a:srgbClr val="FFFFFF"/>
                          </a:highlight>
                        </a:rPr>
                        <a:t>ID              21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1" name="Google Shape;151;p21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8575"/>
          <a:stretch/>
        </p:blipFill>
        <p:spPr>
          <a:xfrm>
            <a:off x="4209175" y="1739606"/>
            <a:ext cx="2161749" cy="105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